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2"/>
  </p:notesMasterIdLst>
  <p:handoutMasterIdLst>
    <p:handoutMasterId r:id="rId13"/>
  </p:handoutMasterIdLst>
  <p:sldIdLst>
    <p:sldId id="292" r:id="rId5"/>
    <p:sldId id="291" r:id="rId6"/>
    <p:sldId id="294" r:id="rId7"/>
    <p:sldId id="295" r:id="rId8"/>
    <p:sldId id="296" r:id="rId9"/>
    <p:sldId id="297" r:id="rId10"/>
    <p:sldId id="293" r:id="rId11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082"/>
    <a:srgbClr val="F3E068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61" d="100"/>
          <a:sy n="61" d="100"/>
        </p:scale>
        <p:origin x="7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31/03/2024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31/03/2024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31/03/2024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31/03/2024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31/03/2024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31/03/2024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31/03/2024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31/03/2024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31/03/2024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31/03/2024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31/03/2024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31/03/2024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31/03/2024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31/03/2024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31/03/2024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31/03/2024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31/03/2024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31/03/2024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31/03/2024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31/03/2024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31/03/2024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31/03/2024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795" y="685380"/>
            <a:ext cx="5574687" cy="3227514"/>
          </a:xfrm>
        </p:spPr>
        <p:txBody>
          <a:bodyPr>
            <a:normAutofit fontScale="90000"/>
          </a:bodyPr>
          <a:lstStyle/>
          <a:p>
            <a:r>
              <a:rPr lang="en-US" dirty="0"/>
              <a:t>Long-term results of Endoscopic Sleeve Gastroplasty</a:t>
            </a:r>
            <a:endParaRPr lang="it-IT" dirty="0"/>
          </a:p>
        </p:txBody>
      </p:sp>
      <p:pic>
        <p:nvPicPr>
          <p:cNvPr id="2" name="Picture 2" descr="Fondazione Policlinico Universitario A. Gemelli UniversitÃ  Cattolica del Sacro Cuore">
            <a:extLst>
              <a:ext uri="{FF2B5EF4-FFF2-40B4-BE49-F238E27FC236}">
                <a16:creationId xmlns:a16="http://schemas.microsoft.com/office/drawing/2014/main" id="{C93E0C88-F8F2-C007-4C1C-73851A3B7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159" y="5921472"/>
            <a:ext cx="1814747" cy="93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96">
            <a:extLst>
              <a:ext uri="{FF2B5EF4-FFF2-40B4-BE49-F238E27FC236}">
                <a16:creationId xmlns:a16="http://schemas.microsoft.com/office/drawing/2014/main" id="{9DCFC22B-D68C-FB51-A6C4-EF0F0F4E7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4795" y="4127237"/>
            <a:ext cx="6140668" cy="16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665" tIns="7957" rIns="73665" bIns="7957">
            <a:spAutoFit/>
          </a:bodyPr>
          <a:lstStyle>
            <a:lvl1pPr defTabSz="908050">
              <a:defRPr sz="3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sz="3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sz="3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sz="3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sz="3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it-IT" altLang="en-US" sz="1200" u="sng" dirty="0">
                <a:solidFill>
                  <a:srgbClr val="B836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Maria Valeria Matteo</a:t>
            </a:r>
            <a:r>
              <a:rPr lang="it-IT" altLang="en-US" sz="1200" dirty="0">
                <a:solidFill>
                  <a:srgbClr val="B836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Vincenzo Bove, Gabriele </a:t>
            </a:r>
            <a:r>
              <a:rPr lang="it-IT" altLang="en-US" sz="1200" dirty="0" err="1">
                <a:solidFill>
                  <a:srgbClr val="B836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Ciasca</a:t>
            </a:r>
            <a:r>
              <a:rPr lang="it-IT" altLang="en-US" sz="1200" dirty="0">
                <a:solidFill>
                  <a:srgbClr val="B836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Giorgio Carlino, Valerio Pontecorvi, Martina De Siena, Riccardo Di Santo, Loredana Gualtieri, Giulia Giannetti, Michaela Angeletti, Nausicaa Antonini, Chiara Massari, Chiara Chiarini, Massimiliano Papi, Cristiano Spada, Ivo </a:t>
            </a:r>
            <a:r>
              <a:rPr lang="it-IT" altLang="en-US" sz="1200" dirty="0" err="1">
                <a:solidFill>
                  <a:srgbClr val="B836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Boskoski</a:t>
            </a:r>
            <a:endParaRPr lang="it-IT" altLang="en-US" sz="1200" dirty="0">
              <a:solidFill>
                <a:srgbClr val="B8364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it-IT" altLang="en-US" sz="1200" dirty="0">
              <a:solidFill>
                <a:srgbClr val="B8364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it-IT" altLang="en-US" sz="1200" dirty="0">
              <a:solidFill>
                <a:srgbClr val="B8364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it-IT" altLang="en-US" sz="1200" dirty="0">
              <a:solidFill>
                <a:srgbClr val="B8364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altLang="en-US" sz="1200" dirty="0">
                <a:solidFill>
                  <a:srgbClr val="B836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Fondazione Policlinico Universitario A. Gemelli IRCCS, Roma</a:t>
            </a:r>
          </a:p>
          <a:p>
            <a:r>
              <a:rPr lang="it-IT" altLang="en-US" sz="1200" dirty="0">
                <a:solidFill>
                  <a:srgbClr val="B836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Università Cattolica del Sacro Cuore, Roma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8A8BA03B-6A93-3F8F-9270-A81B8D11E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326" y="373977"/>
            <a:ext cx="6517660" cy="564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367" tIns="7957" rIns="40184" bIns="7957">
            <a:spAutoFit/>
          </a:bodyPr>
          <a:lstStyle>
            <a:lvl1pPr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solidFill>
                  <a:srgbClr val="004187"/>
                </a:solidFill>
                <a:latin typeface="DIN Pro Cond Medium" panose="0200050603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Background and Aims</a:t>
            </a:r>
          </a:p>
          <a:p>
            <a:pPr>
              <a:defRPr/>
            </a:pPr>
            <a:endParaRPr lang="en-US" altLang="en-US" sz="2400" dirty="0">
              <a:solidFill>
                <a:srgbClr val="004187"/>
              </a:solidFill>
              <a:latin typeface="DIN Pro Cond Medium" panose="0200050603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spcBef>
                <a:spcPct val="25000"/>
              </a:spcBef>
              <a:defRPr/>
            </a:pPr>
            <a:r>
              <a:rPr lang="en-US" altLang="en-US" sz="24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Endoscopic sleeve gastroplasty (ESG) has emerged as a minimally invasive technique to fill the therapeutic gap between medical and surgical approaches to obesity.</a:t>
            </a:r>
          </a:p>
          <a:p>
            <a:pPr algn="just">
              <a:spcBef>
                <a:spcPct val="25000"/>
              </a:spcBef>
              <a:defRPr/>
            </a:pPr>
            <a:endParaRPr lang="en-US" altLang="en-US" sz="2400" b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spcBef>
                <a:spcPct val="25000"/>
              </a:spcBef>
              <a:defRPr/>
            </a:pPr>
            <a:r>
              <a:rPr lang="en-US" altLang="en-US" sz="24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Most of the published data on ESG show the procedure’s outcomes in the first 12-24 months. </a:t>
            </a:r>
          </a:p>
          <a:p>
            <a:pPr algn="just">
              <a:spcBef>
                <a:spcPct val="25000"/>
              </a:spcBef>
              <a:defRPr/>
            </a:pPr>
            <a:endParaRPr lang="en-US" altLang="en-US" sz="2400" b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spcBef>
                <a:spcPct val="25000"/>
              </a:spcBef>
              <a:defRPr/>
            </a:pPr>
            <a:r>
              <a:rPr lang="en-US" altLang="en-US" sz="24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this study, we aim to report long-term results of ESG to implement the evidence of long-term effectiveness further.</a:t>
            </a:r>
            <a:endParaRPr lang="en-US" altLang="en-US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31B598B-7E0F-C0EA-AF89-803136447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252" y="1707982"/>
            <a:ext cx="4365339" cy="301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04">
            <a:extLst>
              <a:ext uri="{FF2B5EF4-FFF2-40B4-BE49-F238E27FC236}">
                <a16:creationId xmlns:a16="http://schemas.microsoft.com/office/drawing/2014/main" id="{F09EB992-54B3-A2D4-BBC7-DFC4EF7F3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904" y="515005"/>
            <a:ext cx="11161986" cy="48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367" tIns="7957" rIns="40184" bIns="7957">
            <a:spAutoFit/>
          </a:bodyPr>
          <a:lstStyle>
            <a:lvl1pPr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800" dirty="0">
                <a:solidFill>
                  <a:srgbClr val="004187"/>
                </a:solidFill>
                <a:latin typeface="DIN Pro Cond Medium" panose="0200050603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Methods</a:t>
            </a:r>
          </a:p>
          <a:p>
            <a:pPr algn="just">
              <a:spcBef>
                <a:spcPct val="25000"/>
              </a:spcBef>
              <a:defRPr/>
            </a:pPr>
            <a:endParaRPr lang="en-US" sz="28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>
              <a:spcBef>
                <a:spcPct val="25000"/>
              </a:spcBef>
              <a:defRPr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 retrospective analysis was performed on a prospective database including patients with obesity (BMI ≥ 30 kg/m²) who underwent ESG (May 2017- </a:t>
            </a:r>
            <a:r>
              <a:rPr lang="en-US" sz="2800" b="0" dirty="0">
                <a:solidFill>
                  <a:srgbClr val="000000"/>
                </a:solidFill>
                <a:latin typeface="Verdana" panose="020B0604030504040204" pitchFamily="34" charset="0"/>
              </a:rPr>
              <a:t>March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2021)</a:t>
            </a:r>
          </a:p>
          <a:p>
            <a:pPr algn="just">
              <a:spcBef>
                <a:spcPct val="25000"/>
              </a:spcBef>
              <a:defRPr/>
            </a:pPr>
            <a:endParaRPr lang="en-US" sz="2800" b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spcBef>
                <a:spcPct val="25000"/>
              </a:spcBef>
              <a:defRPr/>
            </a:pPr>
            <a:endParaRPr lang="en-US" sz="2800" b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spcBef>
                <a:spcPct val="25000"/>
              </a:spcBef>
              <a:defRPr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Weight loss (%EWL, %TBWL) and quality of life (Bariatric Analysis and Reporting Outcome System, BAROS questionnaire) were evaluated </a:t>
            </a:r>
            <a:r>
              <a:rPr lang="en-US" sz="2800" b="0" dirty="0">
                <a:solidFill>
                  <a:srgbClr val="000000"/>
                </a:solidFill>
                <a:latin typeface="Verdana" panose="020B0604030504040204" pitchFamily="34" charset="0"/>
              </a:rPr>
              <a:t>up to 3 years (36 months)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0368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04">
            <a:extLst>
              <a:ext uri="{FF2B5EF4-FFF2-40B4-BE49-F238E27FC236}">
                <a16:creationId xmlns:a16="http://schemas.microsoft.com/office/drawing/2014/main" id="{4F898F05-E0AD-ED94-9A56-348C3F0D8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85" y="252248"/>
            <a:ext cx="11372193" cy="195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367" tIns="7957" rIns="40184" bIns="7957">
            <a:spAutoFit/>
          </a:bodyPr>
          <a:lstStyle>
            <a:lvl1pPr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00418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Results</a:t>
            </a:r>
          </a:p>
          <a:p>
            <a:pPr>
              <a:defRPr/>
            </a:pPr>
            <a:endParaRPr lang="en-US" altLang="en-US" sz="1800" dirty="0">
              <a:solidFill>
                <a:srgbClr val="004187"/>
              </a:solidFill>
              <a:latin typeface="Verdana" panose="020B0604030504040204" pitchFamily="34" charset="0"/>
              <a:ea typeface="Verdana" panose="020B060403050404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1800" b="0" dirty="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240 subjects (72% F) underwent ESG with a median BMI of 37.2 (35.3-40.8) kg/m² at baseline and a median age of 44.5 (36-54) years. </a:t>
            </a:r>
          </a:p>
          <a:p>
            <a:pPr algn="just"/>
            <a:endParaRPr lang="en-US" sz="1800" b="0" dirty="0">
              <a:solidFill>
                <a:srgbClr val="21252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n-US" sz="1800" b="0" dirty="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 severe procedure-related adverse events occurred. </a:t>
            </a:r>
          </a:p>
          <a:p>
            <a:pPr algn="just"/>
            <a:endParaRPr lang="en-US" sz="1800" b="0" dirty="0">
              <a:solidFill>
                <a:srgbClr val="21252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C7B132AD-1B4D-3179-395E-5B188C52C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482469"/>
              </p:ext>
            </p:extLst>
          </p:nvPr>
        </p:nvGraphicFramePr>
        <p:xfrm>
          <a:off x="1781500" y="2207310"/>
          <a:ext cx="8187561" cy="39951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2283">
                  <a:extLst>
                    <a:ext uri="{9D8B030D-6E8A-4147-A177-3AD203B41FA5}">
                      <a16:colId xmlns:a16="http://schemas.microsoft.com/office/drawing/2014/main" val="852797273"/>
                    </a:ext>
                  </a:extLst>
                </a:gridCol>
                <a:gridCol w="4275278">
                  <a:extLst>
                    <a:ext uri="{9D8B030D-6E8A-4147-A177-3AD203B41FA5}">
                      <a16:colId xmlns:a16="http://schemas.microsoft.com/office/drawing/2014/main" val="2289840498"/>
                    </a:ext>
                  </a:extLst>
                </a:gridCol>
              </a:tblGrid>
              <a:tr h="31060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Baseline </a:t>
                      </a:r>
                      <a:r>
                        <a:rPr lang="it-IT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characterists</a:t>
                      </a:r>
                      <a:r>
                        <a:rPr lang="it-I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it-IT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patients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5045415"/>
                  </a:ext>
                </a:extLst>
              </a:tr>
              <a:tr h="31060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>
                          <a:effectLst/>
                        </a:rPr>
                        <a:t>Age</a:t>
                      </a:r>
                      <a:endParaRPr lang="it-I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</a:rPr>
                        <a:t>44.5 (36-54)*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31733916"/>
                  </a:ext>
                </a:extLst>
              </a:tr>
              <a:tr h="31060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 dirty="0">
                          <a:effectLst/>
                        </a:rPr>
                        <a:t>Gender (F)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</a:rPr>
                        <a:t>72% 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75771382"/>
                  </a:ext>
                </a:extLst>
              </a:tr>
              <a:tr h="31060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>
                          <a:effectLst/>
                        </a:rPr>
                        <a:t>BMI</a:t>
                      </a:r>
                      <a:endParaRPr lang="it-I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</a:rPr>
                        <a:t>37.2 (35.3 – 40.8)*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03822809"/>
                  </a:ext>
                </a:extLst>
              </a:tr>
              <a:tr h="31060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>
                          <a:effectLst/>
                        </a:rPr>
                        <a:t>Diabetes</a:t>
                      </a:r>
                      <a:endParaRPr lang="it-I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</a:rPr>
                        <a:t>5%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72430916"/>
                  </a:ext>
                </a:extLst>
              </a:tr>
              <a:tr h="57252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>
                          <a:effectLst/>
                        </a:rPr>
                        <a:t>Hyperinsulinemia</a:t>
                      </a:r>
                      <a:endParaRPr lang="it-I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</a:rPr>
                        <a:t>27%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8831648"/>
                  </a:ext>
                </a:extLst>
              </a:tr>
              <a:tr h="31060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>
                          <a:effectLst/>
                        </a:rPr>
                        <a:t>Hypertension</a:t>
                      </a:r>
                      <a:endParaRPr lang="it-I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</a:rPr>
                        <a:t>29%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41133203"/>
                  </a:ext>
                </a:extLst>
              </a:tr>
              <a:tr h="31060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>
                          <a:effectLst/>
                        </a:rPr>
                        <a:t>OSAS</a:t>
                      </a:r>
                      <a:endParaRPr lang="it-I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</a:rPr>
                        <a:t>9%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90490628"/>
                  </a:ext>
                </a:extLst>
              </a:tr>
              <a:tr h="31060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 dirty="0">
                          <a:effectLst/>
                        </a:rPr>
                        <a:t>Class I </a:t>
                      </a:r>
                      <a:r>
                        <a:rPr lang="it-IT" sz="2000" b="1" u="none" strike="noStrike" dirty="0" err="1">
                          <a:effectLst/>
                        </a:rPr>
                        <a:t>obesity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</a:rPr>
                        <a:t>21.3%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13181302"/>
                  </a:ext>
                </a:extLst>
              </a:tr>
              <a:tr h="31060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 dirty="0">
                          <a:effectLst/>
                        </a:rPr>
                        <a:t>Class II </a:t>
                      </a:r>
                      <a:r>
                        <a:rPr lang="it-IT" sz="2000" b="1" u="none" strike="noStrike" dirty="0" err="1">
                          <a:effectLst/>
                        </a:rPr>
                        <a:t>obesity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</a:rPr>
                        <a:t>50.8%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5062841"/>
                  </a:ext>
                </a:extLst>
              </a:tr>
              <a:tr h="31060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 dirty="0">
                          <a:effectLst/>
                        </a:rPr>
                        <a:t>Class III </a:t>
                      </a:r>
                      <a:r>
                        <a:rPr lang="it-IT" sz="2000" b="1" u="none" strike="noStrike" dirty="0" err="1">
                          <a:effectLst/>
                        </a:rPr>
                        <a:t>obesity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</a:rPr>
                        <a:t>27.9%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90424832"/>
                  </a:ext>
                </a:extLst>
              </a:tr>
              <a:tr h="31060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</a:t>
                      </a:r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(Q1-Q3)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84518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182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04">
            <a:extLst>
              <a:ext uri="{FF2B5EF4-FFF2-40B4-BE49-F238E27FC236}">
                <a16:creationId xmlns:a16="http://schemas.microsoft.com/office/drawing/2014/main" id="{4F898F05-E0AD-ED94-9A56-348C3F0D8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85" y="252248"/>
            <a:ext cx="11372193" cy="84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367" tIns="7957" rIns="40184" bIns="7957">
            <a:spAutoFit/>
          </a:bodyPr>
          <a:lstStyle>
            <a:lvl1pPr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00418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Results</a:t>
            </a:r>
          </a:p>
          <a:p>
            <a:pPr>
              <a:defRPr/>
            </a:pPr>
            <a:endParaRPr lang="en-US" altLang="en-US" sz="1800" b="0" dirty="0">
              <a:solidFill>
                <a:srgbClr val="212529"/>
              </a:solidFill>
              <a:latin typeface="Verdana" panose="020B0604030504040204" pitchFamily="34" charset="0"/>
              <a:ea typeface="Verdana" panose="020B060403050404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004187"/>
              </a:solidFill>
              <a:latin typeface="Verdana" panose="020B0604030504040204" pitchFamily="34" charset="0"/>
              <a:ea typeface="Verdana" panose="020B060403050404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F67B3117-FA54-697F-44AD-83B4AC699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21079"/>
              </p:ext>
            </p:extLst>
          </p:nvPr>
        </p:nvGraphicFramePr>
        <p:xfrm>
          <a:off x="1114096" y="935420"/>
          <a:ext cx="9795641" cy="4414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2717">
                  <a:extLst>
                    <a:ext uri="{9D8B030D-6E8A-4147-A177-3AD203B41FA5}">
                      <a16:colId xmlns:a16="http://schemas.microsoft.com/office/drawing/2014/main" val="2663327639"/>
                    </a:ext>
                  </a:extLst>
                </a:gridCol>
                <a:gridCol w="2946057">
                  <a:extLst>
                    <a:ext uri="{9D8B030D-6E8A-4147-A177-3AD203B41FA5}">
                      <a16:colId xmlns:a16="http://schemas.microsoft.com/office/drawing/2014/main" val="3270477214"/>
                    </a:ext>
                  </a:extLst>
                </a:gridCol>
                <a:gridCol w="2504150">
                  <a:extLst>
                    <a:ext uri="{9D8B030D-6E8A-4147-A177-3AD203B41FA5}">
                      <a16:colId xmlns:a16="http://schemas.microsoft.com/office/drawing/2014/main" val="4084732296"/>
                    </a:ext>
                  </a:extLst>
                </a:gridCol>
                <a:gridCol w="2172717">
                  <a:extLst>
                    <a:ext uri="{9D8B030D-6E8A-4147-A177-3AD203B41FA5}">
                      <a16:colId xmlns:a16="http://schemas.microsoft.com/office/drawing/2014/main" val="3184672652"/>
                    </a:ext>
                  </a:extLst>
                </a:gridCol>
              </a:tblGrid>
              <a:tr h="288570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>
                          <a:effectLst/>
                        </a:rPr>
                        <a:t>%EWL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>
                          <a:effectLst/>
                        </a:rPr>
                        <a:t>%TBWL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>
                          <a:effectLst/>
                        </a:rPr>
                        <a:t>BAROS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2868900"/>
                  </a:ext>
                </a:extLst>
              </a:tr>
              <a:tr h="68762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>
                          <a:effectLst/>
                        </a:rPr>
                        <a:t>1 </a:t>
                      </a:r>
                      <a:r>
                        <a:rPr lang="it-IT" sz="1800" b="1" u="none" strike="noStrike" dirty="0" err="1">
                          <a:effectLst/>
                        </a:rPr>
                        <a:t>month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31.5 (22.4 - 40.6)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9.9 (8.2-12-5)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2.5 (2-3.5)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72662549"/>
                  </a:ext>
                </a:extLst>
              </a:tr>
              <a:tr h="68762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>
                          <a:effectLst/>
                        </a:rPr>
                        <a:t>6 months</a:t>
                      </a:r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49.7 (36.9-64.8)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16.7 (12.7-21)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4 (3-5)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16474259"/>
                  </a:ext>
                </a:extLst>
              </a:tr>
              <a:tr h="68762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>
                          <a:effectLst/>
                        </a:rPr>
                        <a:t>12 months</a:t>
                      </a:r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46.6 (27.9-63.2)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15.6 (10.3-21.3)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3,5(3-5)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34944685"/>
                  </a:ext>
                </a:extLst>
              </a:tr>
              <a:tr h="68762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>
                          <a:effectLst/>
                        </a:rPr>
                        <a:t>24 months</a:t>
                      </a:r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39.3 (17.6-58.4)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12.8 (6.4-19.4)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3 (2.5-4.6)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01366249"/>
                  </a:ext>
                </a:extLst>
              </a:tr>
              <a:tr h="68762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>
                          <a:effectLst/>
                        </a:rPr>
                        <a:t>36 </a:t>
                      </a:r>
                      <a:r>
                        <a:rPr lang="it-IT" sz="1800" b="1" u="none" strike="noStrike" dirty="0" err="1">
                          <a:effectLst/>
                        </a:rPr>
                        <a:t>months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36.4 (21.0-66.3)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13.3 (6.7-23.8)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3 (2.5-4.8)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09176470"/>
                  </a:ext>
                </a:extLst>
              </a:tr>
              <a:tr h="687629">
                <a:tc gridSpan="4"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(Q1-Q3)</a:t>
                      </a: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55205983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D282C577-428A-501C-44F0-DED05B57A3A7}"/>
              </a:ext>
            </a:extLst>
          </p:cNvPr>
          <p:cNvSpPr txBox="1"/>
          <p:nvPr/>
        </p:nvSpPr>
        <p:spPr>
          <a:xfrm>
            <a:off x="1114096" y="5707117"/>
            <a:ext cx="84818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65% of </a:t>
            </a:r>
            <a:r>
              <a:rPr lang="it-IT" sz="2800" dirty="0" err="1"/>
              <a:t>patients</a:t>
            </a:r>
            <a:r>
              <a:rPr lang="it-IT" sz="2800" dirty="0"/>
              <a:t>: %EWL &gt; 25% </a:t>
            </a:r>
            <a:r>
              <a:rPr lang="it-IT" sz="2800" dirty="0" err="1"/>
              <a:t>at</a:t>
            </a:r>
            <a:r>
              <a:rPr lang="it-IT" sz="2800" dirty="0"/>
              <a:t> 3 </a:t>
            </a:r>
            <a:r>
              <a:rPr lang="it-IT" sz="2800" dirty="0" err="1"/>
              <a:t>years</a:t>
            </a:r>
            <a:r>
              <a:rPr lang="it-IT" sz="2800" dirty="0"/>
              <a:t> follow-up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1903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01">
            <a:extLst>
              <a:ext uri="{FF2B5EF4-FFF2-40B4-BE49-F238E27FC236}">
                <a16:creationId xmlns:a16="http://schemas.microsoft.com/office/drawing/2014/main" id="{375F6B75-8B9D-F8B4-BAF4-1B6024608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110" y="399393"/>
            <a:ext cx="10888717" cy="540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0184" tIns="7957" rIns="80367" bIns="7957">
            <a:spAutoFit/>
          </a:bodyPr>
          <a:lstStyle>
            <a:lvl1pPr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800" dirty="0">
                <a:solidFill>
                  <a:srgbClr val="00418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Conclusion</a:t>
            </a:r>
          </a:p>
          <a:p>
            <a:pPr>
              <a:defRPr/>
            </a:pPr>
            <a:endParaRPr lang="en-US" altLang="en-US" sz="2800" dirty="0">
              <a:solidFill>
                <a:srgbClr val="004187"/>
              </a:solidFill>
              <a:latin typeface="Verdana" panose="020B0604030504040204" pitchFamily="34" charset="0"/>
              <a:ea typeface="Verdana" panose="020B060403050404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endParaRPr lang="en-US" altLang="en-US" sz="2800" dirty="0">
              <a:solidFill>
                <a:srgbClr val="004187"/>
              </a:solidFill>
              <a:latin typeface="Verdana" panose="020B0604030504040204" pitchFamily="34" charset="0"/>
              <a:ea typeface="Verdana" panose="020B060403050404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200000"/>
              </a:lnSpc>
              <a:spcBef>
                <a:spcPct val="25000"/>
              </a:spcBef>
              <a:defRPr/>
            </a:pPr>
            <a:r>
              <a:rPr lang="en-US" sz="2800" b="0" i="0" u="none" strike="noStrike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Our experience confirms that ESG in the setting of a multidisciplinary approach is a safe and effective procedure for the treatment of obesity, associated with sustained weight loss and improved quality of life.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Bef>
                <a:spcPct val="25000"/>
              </a:spcBef>
              <a:defRPr/>
            </a:pPr>
            <a:endParaRPr lang="en-US" altLang="en-US" sz="2800" b="0" dirty="0">
              <a:latin typeface="Verdana" panose="020B0604030504040204" pitchFamily="34" charset="0"/>
              <a:ea typeface="Verdana" panose="020B060403050404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589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105</TotalTime>
  <Words>431</Words>
  <Application>Microsoft Office PowerPoint</Application>
  <PresentationFormat>Widescreen</PresentationFormat>
  <Paragraphs>78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Calibri</vt:lpstr>
      <vt:lpstr>DIN Pro Cond Medium</vt:lpstr>
      <vt:lpstr>Open Sans</vt:lpstr>
      <vt:lpstr>Verdana</vt:lpstr>
      <vt:lpstr>Wingdings</vt:lpstr>
      <vt:lpstr>RetrospectVTI</vt:lpstr>
      <vt:lpstr>Long-term results of Endoscopic Sleeve Gastroplasty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Matteo Maria Valeria (mariavaleria.matteo)</cp:lastModifiedBy>
  <cp:revision>11</cp:revision>
  <dcterms:created xsi:type="dcterms:W3CDTF">2022-02-27T17:36:31Z</dcterms:created>
  <dcterms:modified xsi:type="dcterms:W3CDTF">2024-03-31T19:20:37Z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